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57" r:id="rId4"/>
    <p:sldId id="282" r:id="rId5"/>
    <p:sldId id="258" r:id="rId6"/>
    <p:sldId id="276" r:id="rId7"/>
    <p:sldId id="268" r:id="rId8"/>
    <p:sldId id="267" r:id="rId9"/>
    <p:sldId id="270" r:id="rId10"/>
    <p:sldId id="269" r:id="rId11"/>
    <p:sldId id="260" r:id="rId12"/>
    <p:sldId id="261" r:id="rId13"/>
    <p:sldId id="265" r:id="rId14"/>
    <p:sldId id="262" r:id="rId15"/>
    <p:sldId id="266" r:id="rId16"/>
    <p:sldId id="273" r:id="rId17"/>
    <p:sldId id="274" r:id="rId18"/>
    <p:sldId id="280" r:id="rId19"/>
    <p:sldId id="272" r:id="rId20"/>
    <p:sldId id="278" r:id="rId21"/>
    <p:sldId id="271" r:id="rId22"/>
    <p:sldId id="281" r:id="rId23"/>
    <p:sldId id="263" r:id="rId24"/>
    <p:sldId id="284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1/24/2024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utdoored.co.uk/bewerley-park-outdoor-centr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utdooreducation@northyorks,gov.uk" TargetMode="External"/><Relationship Id="rId2" Type="http://schemas.openxmlformats.org/officeDocument/2006/relationships/hyperlink" Target="https://outdoored.co.uk/outdoor-activiti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650B-31E5-4138-A9B9-C89F17563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Bewerley Park March 18</a:t>
            </a:r>
            <a:r>
              <a:rPr lang="en-GB" baseline="30000" dirty="0"/>
              <a:t>th</a:t>
            </a:r>
            <a:r>
              <a:rPr lang="en-GB" dirty="0"/>
              <a:t> – 20th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B8A6B-B863-402D-AA3F-67AE20058D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Year 3,4,5,6 from Kirkby Malzeard and St Nicholas Schools </a:t>
            </a:r>
          </a:p>
        </p:txBody>
      </p:sp>
    </p:spTree>
    <p:extLst>
      <p:ext uri="{BB962C8B-B14F-4D97-AF65-F5344CB8AC3E}">
        <p14:creationId xmlns:p14="http://schemas.microsoft.com/office/powerpoint/2010/main" val="419774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Raft building Year 3 and 4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9DFB087-9CAC-4D10-ADB2-D73F19557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2647584"/>
            <a:ext cx="10553700" cy="27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Rock climbing Year 3 and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989C8E-B982-45D6-BC5B-A33DF7855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67" y="2429333"/>
            <a:ext cx="11113983" cy="339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3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Troller’s</a:t>
            </a:r>
            <a:r>
              <a:rPr lang="en-GB" dirty="0"/>
              <a:t> ghyll Year 3 and 4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BF291A6-09AD-45F6-AC81-CA9954254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2292026"/>
            <a:ext cx="10553700" cy="34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32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Woodland adventures and treasure quest Year 3 and 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DDC200-4DE0-476D-8138-E74C21C80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2393892"/>
            <a:ext cx="10553700" cy="32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39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Canoeing Year 5 and 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536DE5-0765-4629-92EC-5C37F8A8D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2517455"/>
            <a:ext cx="10553700" cy="304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3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Rock climbing Year 5 and 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8989C8E-B982-45D6-BC5B-A33DF7855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867" y="2429333"/>
            <a:ext cx="11113983" cy="339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8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River walk Year 5 and 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613B20-D629-4E44-9210-9BDCEE6B3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0" y="2047873"/>
            <a:ext cx="5122415" cy="42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7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Shelter building Year 5 and 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8B176B-D524-441A-94BD-D8DDEE906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0" y="2393892"/>
            <a:ext cx="10553700" cy="32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2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7067-D16B-4B17-B653-AC2C0649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staff are attending?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A155-6534-4815-AEA3-FDDA1D459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Mr Anson</a:t>
            </a:r>
          </a:p>
          <a:p>
            <a:r>
              <a:rPr lang="en-GB" dirty="0"/>
              <a:t>Miss Oates</a:t>
            </a:r>
          </a:p>
          <a:p>
            <a:r>
              <a:rPr lang="en-GB" dirty="0"/>
              <a:t>Mrs Buggy</a:t>
            </a:r>
          </a:p>
          <a:p>
            <a:r>
              <a:rPr lang="en-GB" dirty="0"/>
              <a:t>Mrs Martin</a:t>
            </a:r>
          </a:p>
          <a:p>
            <a:r>
              <a:rPr lang="en-GB" dirty="0"/>
              <a:t>Mrs Fernley</a:t>
            </a:r>
          </a:p>
          <a:p>
            <a:r>
              <a:rPr lang="en-GB" b="1" u="sng" dirty="0"/>
              <a:t>Miss</a:t>
            </a:r>
            <a:r>
              <a:rPr lang="en-GB" dirty="0"/>
              <a:t> Pawson</a:t>
            </a:r>
          </a:p>
          <a:p>
            <a:r>
              <a:rPr lang="en-GB" dirty="0"/>
              <a:t>Miss Mandelson</a:t>
            </a:r>
          </a:p>
          <a:p>
            <a:r>
              <a:rPr lang="en-GB" dirty="0"/>
              <a:t>Mrs Marlow/Mrs Johnson</a:t>
            </a:r>
          </a:p>
          <a:p>
            <a:r>
              <a:rPr lang="en-GB" dirty="0"/>
              <a:t>Mrs Taylor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40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evenings – day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4957-FFE2-498A-8066-333C125C9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 5 and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D2747D-5255-4B37-BB01-3E750C7194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Night walk…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3419D-F229-4F1C-A8AD-8DE87CF95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Year 3 and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847CB-3E89-4209-8BB2-FB04A699655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Night line and timber trails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FD42B4-0329-47F3-AE93-4DDAA4E35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60" y="3354500"/>
            <a:ext cx="3273227" cy="2593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784D0-ED6B-432A-91B0-01DFBA973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845" y="3384205"/>
            <a:ext cx="3400900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3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650B-31E5-4138-A9B9-C89F1756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/>
          <a:p>
            <a:r>
              <a:rPr lang="en-GB" dirty="0"/>
              <a:t>We leave on Monday morning, returning after lunch on the Wednesday.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B8A6B-B863-402D-AA3F-67AE20058D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Transported to and from school by coach. Drop and collect as normal.</a:t>
            </a:r>
          </a:p>
        </p:txBody>
      </p:sp>
      <p:pic>
        <p:nvPicPr>
          <p:cNvPr id="3076" name="Picture 4" descr="Bus Rental Company in Nice, France. Coach Hire Nice.">
            <a:extLst>
              <a:ext uri="{FF2B5EF4-FFF2-40B4-BE49-F238E27FC236}">
                <a16:creationId xmlns:a16="http://schemas.microsoft.com/office/drawing/2014/main" id="{DF6AE485-5A0F-42A0-9B46-E20FECB9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143" y="3824877"/>
            <a:ext cx="2521258" cy="189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140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evenings – day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D2747D-5255-4B37-BB01-3E750C7194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The social…</a:t>
            </a:r>
          </a:p>
          <a:p>
            <a:r>
              <a:rPr lang="en-GB" dirty="0"/>
              <a:t>The children will decide!</a:t>
            </a:r>
          </a:p>
          <a:p>
            <a:r>
              <a:rPr lang="en-GB" dirty="0"/>
              <a:t>Play outside</a:t>
            </a:r>
          </a:p>
          <a:p>
            <a:r>
              <a:rPr lang="en-GB" dirty="0"/>
              <a:t>Film night</a:t>
            </a:r>
          </a:p>
          <a:p>
            <a:r>
              <a:rPr lang="en-GB" dirty="0"/>
              <a:t>Quiz night</a:t>
            </a:r>
          </a:p>
          <a:p>
            <a:r>
              <a:rPr lang="en-GB" dirty="0"/>
              <a:t>Fire pit</a:t>
            </a:r>
          </a:p>
          <a:p>
            <a:r>
              <a:rPr lang="en-GB" dirty="0"/>
              <a:t>Tuck shop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463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1B8610-FCB4-4362-BC06-9F997C5620DC}"/>
              </a:ext>
            </a:extLst>
          </p:cNvPr>
          <p:cNvSpPr/>
          <p:nvPr/>
        </p:nvSpPr>
        <p:spPr>
          <a:xfrm>
            <a:off x="420210" y="2682626"/>
            <a:ext cx="87948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Any medication must be handed into the school office on the </a:t>
            </a:r>
            <a:r>
              <a:rPr lang="en-GB" sz="1600" b="1" dirty="0"/>
              <a:t>Friday before departure</a:t>
            </a:r>
          </a:p>
          <a:p>
            <a:endParaRPr lang="en-GB" sz="1600" dirty="0"/>
          </a:p>
          <a:p>
            <a:r>
              <a:rPr lang="en-GB" sz="1600" dirty="0"/>
              <a:t>Only medication prescribed by a doctor can be administered and only when accompanied by a completed consent to give medicines form. These are available on the school website</a:t>
            </a:r>
          </a:p>
          <a:p>
            <a:endParaRPr lang="en-GB" sz="1600" dirty="0"/>
          </a:p>
          <a:p>
            <a:r>
              <a:rPr lang="en-GB" sz="1600" dirty="0"/>
              <a:t>Please  ensure that your child’s medical details are updated with school. </a:t>
            </a:r>
          </a:p>
        </p:txBody>
      </p:sp>
    </p:spTree>
    <p:extLst>
      <p:ext uri="{BB962C8B-B14F-4D97-AF65-F5344CB8AC3E}">
        <p14:creationId xmlns:p14="http://schemas.microsoft.com/office/powerpoint/2010/main" val="1593820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DBFF54-BE65-4445-8407-3DC3EFB3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1025" y="3588586"/>
            <a:ext cx="5189857" cy="2208532"/>
          </a:xfrm>
        </p:spPr>
        <p:txBody>
          <a:bodyPr/>
          <a:lstStyle/>
          <a:p>
            <a:r>
              <a:rPr lang="en-GB" sz="1600" b="1" u="sng" dirty="0"/>
              <a:t>Tuck shop treats</a:t>
            </a:r>
          </a:p>
          <a:p>
            <a:pPr algn="l"/>
            <a:r>
              <a:rPr lang="en-GB" sz="1600" dirty="0"/>
              <a:t>The students may also bring £1.25 in a named envelope to buy </a:t>
            </a:r>
            <a:r>
              <a:rPr lang="en-GB" sz="1600" b="1" dirty="0"/>
              <a:t>one treat </a:t>
            </a:r>
            <a:r>
              <a:rPr lang="en-GB" sz="1600" dirty="0"/>
              <a:t>from the tuck shop on the last night of the residential</a:t>
            </a:r>
            <a:r>
              <a:rPr lang="en-GB" sz="1600" b="1" dirty="0"/>
              <a:t>. </a:t>
            </a:r>
          </a:p>
          <a:p>
            <a:pPr algn="l"/>
            <a:r>
              <a:rPr lang="en-GB" sz="1600" dirty="0"/>
              <a:t>This must be handed into school the </a:t>
            </a:r>
            <a:r>
              <a:rPr lang="en-GB" sz="1600" b="1" u="sng" dirty="0"/>
              <a:t>Friday before departure.</a:t>
            </a:r>
            <a:endParaRPr lang="en-GB" sz="1600" b="1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65798B6-8714-4C7F-B729-7F31EF52AE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61025" y="2105577"/>
            <a:ext cx="5189537" cy="12121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1B8610-FCB4-4362-BC06-9F997C5620DC}"/>
              </a:ext>
            </a:extLst>
          </p:cNvPr>
          <p:cNvSpPr/>
          <p:nvPr/>
        </p:nvSpPr>
        <p:spPr>
          <a:xfrm>
            <a:off x="411332" y="210557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/>
              <a:t>Keep sakes…</a:t>
            </a:r>
          </a:p>
          <a:p>
            <a:r>
              <a:rPr lang="en-GB" sz="1600" dirty="0"/>
              <a:t>If you would like your child to purchase a keep sake from the tuck shop, they can bring up to £5.00 in a named envelope. This must be handed into school the </a:t>
            </a:r>
            <a:r>
              <a:rPr lang="en-GB" sz="1600" b="1" u="sng" dirty="0"/>
              <a:t>Friday before departure.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55C21C7-5C38-40D9-8ED8-1070A74E2EE2}"/>
              </a:ext>
            </a:extLst>
          </p:cNvPr>
          <p:cNvGraphicFramePr>
            <a:graphicFrameLocks noGrp="1"/>
          </p:cNvGraphicFramePr>
          <p:nvPr/>
        </p:nvGraphicFramePr>
        <p:xfrm>
          <a:off x="810000" y="3504209"/>
          <a:ext cx="4192586" cy="2810340"/>
        </p:xfrm>
        <a:graphic>
          <a:graphicData uri="http://schemas.openxmlformats.org/drawingml/2006/table">
            <a:tbl>
              <a:tblPr/>
              <a:tblGrid>
                <a:gridCol w="602012">
                  <a:extLst>
                    <a:ext uri="{9D8B030D-6E8A-4147-A177-3AD203B41FA5}">
                      <a16:colId xmlns:a16="http://schemas.microsoft.com/office/drawing/2014/main" val="3211929061"/>
                    </a:ext>
                  </a:extLst>
                </a:gridCol>
                <a:gridCol w="477310">
                  <a:extLst>
                    <a:ext uri="{9D8B030D-6E8A-4147-A177-3AD203B41FA5}">
                      <a16:colId xmlns:a16="http://schemas.microsoft.com/office/drawing/2014/main" val="1099032364"/>
                    </a:ext>
                  </a:extLst>
                </a:gridCol>
                <a:gridCol w="477310">
                  <a:extLst>
                    <a:ext uri="{9D8B030D-6E8A-4147-A177-3AD203B41FA5}">
                      <a16:colId xmlns:a16="http://schemas.microsoft.com/office/drawing/2014/main" val="3035420605"/>
                    </a:ext>
                  </a:extLst>
                </a:gridCol>
                <a:gridCol w="477310">
                  <a:extLst>
                    <a:ext uri="{9D8B030D-6E8A-4147-A177-3AD203B41FA5}">
                      <a16:colId xmlns:a16="http://schemas.microsoft.com/office/drawing/2014/main" val="3933401238"/>
                    </a:ext>
                  </a:extLst>
                </a:gridCol>
                <a:gridCol w="477310">
                  <a:extLst>
                    <a:ext uri="{9D8B030D-6E8A-4147-A177-3AD203B41FA5}">
                      <a16:colId xmlns:a16="http://schemas.microsoft.com/office/drawing/2014/main" val="1712821281"/>
                    </a:ext>
                  </a:extLst>
                </a:gridCol>
                <a:gridCol w="477310">
                  <a:extLst>
                    <a:ext uri="{9D8B030D-6E8A-4147-A177-3AD203B41FA5}">
                      <a16:colId xmlns:a16="http://schemas.microsoft.com/office/drawing/2014/main" val="2761684111"/>
                    </a:ext>
                  </a:extLst>
                </a:gridCol>
                <a:gridCol w="602012">
                  <a:extLst>
                    <a:ext uri="{9D8B030D-6E8A-4147-A177-3AD203B41FA5}">
                      <a16:colId xmlns:a16="http://schemas.microsoft.com/office/drawing/2014/main" val="2965671129"/>
                    </a:ext>
                  </a:extLst>
                </a:gridCol>
                <a:gridCol w="602012">
                  <a:extLst>
                    <a:ext uri="{9D8B030D-6E8A-4147-A177-3AD203B41FA5}">
                      <a16:colId xmlns:a16="http://schemas.microsoft.com/office/drawing/2014/main" val="2027866053"/>
                    </a:ext>
                  </a:extLst>
                </a:gridCol>
              </a:tblGrid>
              <a:tr h="21618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Mugs – </a:t>
                      </a:r>
                      <a:r>
                        <a:rPr lang="en-GB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Stripey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£4.00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571597"/>
                  </a:ext>
                </a:extLst>
              </a:tr>
              <a:tr h="21618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Mugs - white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£4.00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133991"/>
                  </a:ext>
                </a:extLst>
              </a:tr>
              <a:tr h="21618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Bottle Blue/White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£3.50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432626"/>
                  </a:ext>
                </a:extLst>
              </a:tr>
              <a:tr h="21618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Buff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£4.00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730953"/>
                  </a:ext>
                </a:extLst>
              </a:tr>
              <a:tr h="21618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Pencil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679418"/>
                  </a:ext>
                </a:extLst>
              </a:tr>
              <a:tr h="21618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Highlighter Pen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£2.50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178051"/>
                  </a:ext>
                </a:extLst>
              </a:tr>
              <a:tr h="21618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Purse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£2.00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758895"/>
                  </a:ext>
                </a:extLst>
              </a:tr>
              <a:tr h="21618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Soft Toy – Duck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£5.00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37710"/>
                  </a:ext>
                </a:extLst>
              </a:tr>
              <a:tr h="21618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Soft Toy – Rabbit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£5.00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983314"/>
                  </a:ext>
                </a:extLst>
              </a:tr>
              <a:tr h="21618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Soft Toy – Hedgehog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£5.00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876580"/>
                  </a:ext>
                </a:extLst>
              </a:tr>
              <a:tr h="21618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Soft Toy – Owl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£5.00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298274"/>
                  </a:ext>
                </a:extLst>
              </a:tr>
              <a:tr h="21618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Soft Toy – Pig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£5.00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01050"/>
                  </a:ext>
                </a:extLst>
              </a:tr>
              <a:tr h="216180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Torch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£4.00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82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091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Don’t forget and top tips…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B00326-6A5C-420C-BF41-70B2DEB00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teddy!</a:t>
            </a:r>
          </a:p>
          <a:p>
            <a:r>
              <a:rPr lang="en-GB" dirty="0"/>
              <a:t>Tuck shop £1.25 and up to £5.00 for a keep sake (in an envelope with your child's name on and handed into the school office by Friday).</a:t>
            </a:r>
          </a:p>
          <a:p>
            <a:r>
              <a:rPr lang="en-GB" dirty="0"/>
              <a:t>No electronics</a:t>
            </a:r>
          </a:p>
          <a:p>
            <a:r>
              <a:rPr lang="en-GB" dirty="0"/>
              <a:t>A small book or note pad or pack of cards or </a:t>
            </a:r>
            <a:r>
              <a:rPr lang="en-GB" dirty="0" err="1"/>
              <a:t>uno</a:t>
            </a:r>
            <a:r>
              <a:rPr lang="en-GB" dirty="0"/>
              <a:t> type game for the dorm if time.</a:t>
            </a:r>
          </a:p>
          <a:p>
            <a:r>
              <a:rPr lang="en-GB" dirty="0"/>
              <a:t>Pack soft bags not large, hard sided suitcases so we can get all the luggage on the coach.</a:t>
            </a:r>
          </a:p>
          <a:p>
            <a:r>
              <a:rPr lang="en-GB" dirty="0"/>
              <a:t>Bin liners for wet gear</a:t>
            </a:r>
          </a:p>
          <a:p>
            <a:r>
              <a:rPr lang="en-GB" dirty="0"/>
              <a:t>Medications</a:t>
            </a:r>
          </a:p>
          <a:p>
            <a:r>
              <a:rPr lang="en-GB" dirty="0"/>
              <a:t>PLEASE DO NOT SEND YOUR CHILD WITH ANY FOOD, DRINK or SNACKS FROM HOME</a:t>
            </a:r>
          </a:p>
          <a:p>
            <a:endParaRPr lang="en-GB" dirty="0"/>
          </a:p>
        </p:txBody>
      </p:sp>
      <p:sp>
        <p:nvSpPr>
          <p:cNvPr id="11" name="AutoShape 2" descr="TU Sainsburys Cream Teddy Bear Comforter Blankie Blanket Soft Toy | eBay">
            <a:extLst>
              <a:ext uri="{FF2B5EF4-FFF2-40B4-BE49-F238E27FC236}">
                <a16:creationId xmlns:a16="http://schemas.microsoft.com/office/drawing/2014/main" id="{2344D3D5-9D08-40F5-BC5A-1C4740D0C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TU Sainsburys Cream Teddy Bear Comforter Blankie Blanket Soft Toy | eBay">
            <a:extLst>
              <a:ext uri="{FF2B5EF4-FFF2-40B4-BE49-F238E27FC236}">
                <a16:creationId xmlns:a16="http://schemas.microsoft.com/office/drawing/2014/main" id="{2F9FB4F8-F3D1-4473-B9A8-81549E8A8C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28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E028-828F-45E3-A828-B5761323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needs to be done by when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0CA89-A6CB-487C-AD1A-5D12EE909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Updated medical forms and permission forms to school – </a:t>
            </a:r>
            <a:r>
              <a:rPr lang="en-GB" b="1" dirty="0"/>
              <a:t>Monday 5</a:t>
            </a:r>
            <a:r>
              <a:rPr lang="en-GB" b="1" baseline="30000" dirty="0"/>
              <a:t>th</a:t>
            </a:r>
            <a:r>
              <a:rPr lang="en-GB" b="1" dirty="0"/>
              <a:t> February </a:t>
            </a:r>
          </a:p>
          <a:p>
            <a:r>
              <a:rPr lang="en-GB" dirty="0"/>
              <a:t>Medical forms and medication – </a:t>
            </a:r>
            <a:r>
              <a:rPr lang="en-GB" b="1" dirty="0"/>
              <a:t>Friday 15</a:t>
            </a:r>
            <a:r>
              <a:rPr lang="en-GB" b="1" baseline="30000" dirty="0"/>
              <a:t>th</a:t>
            </a:r>
            <a:r>
              <a:rPr lang="en-GB" b="1" dirty="0"/>
              <a:t> March 9am</a:t>
            </a:r>
          </a:p>
          <a:p>
            <a:r>
              <a:rPr lang="en-GB" dirty="0"/>
              <a:t>Tuck shop money (£5 max) and treat money (£1.25 max) in a named envelope – </a:t>
            </a:r>
            <a:r>
              <a:rPr lang="en-GB" b="1" dirty="0"/>
              <a:t>Friday 15</a:t>
            </a:r>
            <a:r>
              <a:rPr lang="en-GB" b="1" baseline="30000" dirty="0"/>
              <a:t>th</a:t>
            </a:r>
            <a:r>
              <a:rPr lang="en-GB" b="1" dirty="0"/>
              <a:t> March 9am</a:t>
            </a:r>
          </a:p>
        </p:txBody>
      </p:sp>
    </p:spTree>
    <p:extLst>
      <p:ext uri="{BB962C8B-B14F-4D97-AF65-F5344CB8AC3E}">
        <p14:creationId xmlns:p14="http://schemas.microsoft.com/office/powerpoint/2010/main" val="1349898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Any Questions…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B00326-6A5C-420C-BF41-70B2DEB00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AutoShape 2" descr="TU Sainsburys Cream Teddy Bear Comforter Blankie Blanket Soft Toy | eBay">
            <a:extLst>
              <a:ext uri="{FF2B5EF4-FFF2-40B4-BE49-F238E27FC236}">
                <a16:creationId xmlns:a16="http://schemas.microsoft.com/office/drawing/2014/main" id="{2344D3D5-9D08-40F5-BC5A-1C4740D0C9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 descr="TU Sainsburys Cream Teddy Bear Comforter Blankie Blanket Soft Toy | eBay">
            <a:extLst>
              <a:ext uri="{FF2B5EF4-FFF2-40B4-BE49-F238E27FC236}">
                <a16:creationId xmlns:a16="http://schemas.microsoft.com/office/drawing/2014/main" id="{2F9FB4F8-F3D1-4473-B9A8-81549E8A8C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Bewerley park – why go on residential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470D16-4576-4269-BDC8-D16727D06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275" y="1610518"/>
            <a:ext cx="4026940" cy="3636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A4756E-AB5C-4B14-8BD3-E038A6817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832" y="3053306"/>
            <a:ext cx="3726061" cy="3569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8A2258-7D50-44D2-805A-EC90CADD2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154" y="1716902"/>
            <a:ext cx="3605158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7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Bewerley park – why go on residential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8D82ED-D184-493F-AF1E-E790C5E68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782" y="3630968"/>
            <a:ext cx="7471610" cy="1937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Links to our studies in school</a:t>
            </a:r>
          </a:p>
          <a:p>
            <a:pPr marL="0" indent="0">
              <a:buNone/>
            </a:pPr>
            <a:r>
              <a:rPr lang="en-GB" dirty="0"/>
              <a:t>Geography and History we have studied changing Nidderdale landscapes</a:t>
            </a:r>
          </a:p>
          <a:p>
            <a:pPr marL="0" indent="0">
              <a:buNone/>
            </a:pPr>
            <a:r>
              <a:rPr lang="en-GB" dirty="0"/>
              <a:t>Geography we are learning about rocks and will visits </a:t>
            </a:r>
            <a:r>
              <a:rPr lang="en-GB" dirty="0" err="1"/>
              <a:t>Brimham</a:t>
            </a:r>
            <a:r>
              <a:rPr lang="en-GB" dirty="0"/>
              <a:t> rocks</a:t>
            </a:r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2C09B243-48C4-46F3-944A-58489BFD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02" y="2104008"/>
            <a:ext cx="1902781" cy="14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3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Bewerley park 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351F5C-59E1-44B2-BD02-93D2FC978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https://outdoored.co.uk/bewerley-park-outdoor-centre/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4135CF-0AFC-48B3-AE85-51C4D3203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115" y="294837"/>
            <a:ext cx="3818523" cy="2517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3ED29F-C536-4BD9-84DC-591E87825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021" y="3318626"/>
            <a:ext cx="2286418" cy="2633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F56B06-EFCC-40C3-9B18-8599E9717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274" y="2296820"/>
            <a:ext cx="5416193" cy="226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Bewerley park 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850843-31AA-4AFD-942F-B59E74963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3" y="3512773"/>
            <a:ext cx="8062964" cy="26083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FE45B7-5298-4D85-8F72-DDD8B8829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370" y="346229"/>
            <a:ext cx="5744377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1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Bewerley park – all your questions answered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A8FF7-2C53-4F3B-A7DB-DD2D1B055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56" y="3051134"/>
            <a:ext cx="7620685" cy="123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2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Bewerley park – your questions answered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351F5C-59E1-44B2-BD02-93D2FC978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Parent section of the website contains all the information needed for the visit: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https://outdoored.co.uk/parents-and-carers-hub/</a:t>
            </a:r>
          </a:p>
          <a:p>
            <a:r>
              <a:rPr lang="en-GB" dirty="0"/>
              <a:t>Kit needed</a:t>
            </a:r>
          </a:p>
          <a:p>
            <a:r>
              <a:rPr lang="en-GB" dirty="0"/>
              <a:t>Accommodation</a:t>
            </a:r>
          </a:p>
          <a:p>
            <a:r>
              <a:rPr lang="en-GB" dirty="0"/>
              <a:t>Food</a:t>
            </a:r>
          </a:p>
          <a:p>
            <a:r>
              <a:rPr lang="en-GB" dirty="0"/>
              <a:t>Activities</a:t>
            </a:r>
          </a:p>
          <a:p>
            <a:r>
              <a:rPr lang="en-GB" dirty="0"/>
              <a:t>Peace of mind</a:t>
            </a:r>
          </a:p>
          <a:p>
            <a:endParaRPr lang="en-GB" dirty="0"/>
          </a:p>
          <a:p>
            <a:r>
              <a:rPr lang="en-GB"/>
              <a:t>PLEASE DO NOT SEND ANY FOOD, DRINK OR SNACKS FROM HOME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outdooreducation@northyorks.gov.uk</a:t>
            </a:r>
            <a:r>
              <a:rPr lang="en-GB" dirty="0"/>
              <a:t>, or give us a call on 01609 797777.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57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0103C-85EE-4DEC-A492-A34D7A8F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activities?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D2747D-5255-4B37-BB01-3E750C719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year 3/4 and the year 5/6 will work separately during the visit.</a:t>
            </a:r>
          </a:p>
        </p:txBody>
      </p:sp>
    </p:spTree>
    <p:extLst>
      <p:ext uri="{BB962C8B-B14F-4D97-AF65-F5344CB8AC3E}">
        <p14:creationId xmlns:p14="http://schemas.microsoft.com/office/powerpoint/2010/main" val="1136802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1442</TotalTime>
  <Words>669</Words>
  <Application>Microsoft Office PowerPoint</Application>
  <PresentationFormat>Widescreen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Century Gothic</vt:lpstr>
      <vt:lpstr>Wingdings 2</vt:lpstr>
      <vt:lpstr>Quotable</vt:lpstr>
      <vt:lpstr>Bewerley Park March 18th – 20th</vt:lpstr>
      <vt:lpstr>We leave on Monday morning, returning after lunch on the Wednesday.</vt:lpstr>
      <vt:lpstr>Bewerley park – why go on residential</vt:lpstr>
      <vt:lpstr>Bewerley park – why go on residential</vt:lpstr>
      <vt:lpstr>Bewerley park …</vt:lpstr>
      <vt:lpstr>Bewerley park …</vt:lpstr>
      <vt:lpstr>Bewerley park – all your questions answered</vt:lpstr>
      <vt:lpstr>Bewerley park – your questions answered </vt:lpstr>
      <vt:lpstr>What activities?</vt:lpstr>
      <vt:lpstr>Raft building Year 3 and 4</vt:lpstr>
      <vt:lpstr>Rock climbing Year 3 and 4</vt:lpstr>
      <vt:lpstr>Troller’s ghyll Year 3 and 4</vt:lpstr>
      <vt:lpstr>Woodland adventures and treasure quest Year 3 and 4</vt:lpstr>
      <vt:lpstr>Canoeing Year 5 and 6</vt:lpstr>
      <vt:lpstr>Rock climbing Year 5 and 6</vt:lpstr>
      <vt:lpstr>River walk Year 5 and 6</vt:lpstr>
      <vt:lpstr>Shelter building Year 5 and 6</vt:lpstr>
      <vt:lpstr>Which staff are attending?</vt:lpstr>
      <vt:lpstr>The evenings – day 1</vt:lpstr>
      <vt:lpstr>The evenings – day 2</vt:lpstr>
      <vt:lpstr>Medication</vt:lpstr>
      <vt:lpstr>Money</vt:lpstr>
      <vt:lpstr> Don’t forget and top tips…</vt:lpstr>
      <vt:lpstr>What needs to be done by when</vt:lpstr>
      <vt:lpstr> Any 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Bewerley Park March 18th – 20th</dc:title>
  <dc:creator>Kirkby Malzeard Head</dc:creator>
  <cp:lastModifiedBy>Kirkby Malzeard Head</cp:lastModifiedBy>
  <cp:revision>25</cp:revision>
  <dcterms:created xsi:type="dcterms:W3CDTF">2024-01-23T10:56:33Z</dcterms:created>
  <dcterms:modified xsi:type="dcterms:W3CDTF">2024-01-24T16:22:25Z</dcterms:modified>
</cp:coreProperties>
</file>